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63" r:id="rId19"/>
    <p:sldId id="26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Bahnschrift SemiBold SemiConden" panose="020B0502040204020203" pitchFamily="34" charset="0"/>
      <p:bold r:id="rId25"/>
    </p:embeddedFont>
    <p:embeddedFont>
      <p:font typeface="Bahnschrift" panose="020B0502040204020203" pitchFamily="34" charset="0"/>
      <p:regular r:id="rId26"/>
      <p:bold r:id="rId27"/>
    </p:embeddedFont>
    <p:embeddedFont>
      <p:font typeface="Rosario Bold" panose="020B0604020202020204" charset="0"/>
      <p:regular r:id="rId28"/>
    </p:embeddedFont>
    <p:embeddedFont>
      <p:font typeface="Algerian" panose="04020705040A02060702" pitchFamily="82" charset="0"/>
      <p:regular r:id="rId29"/>
    </p:embeddedFont>
    <p:embeddedFont>
      <p:font typeface="Arial Black" panose="020B0A04020102020204" pitchFamily="34" charset="0"/>
      <p:bold r:id="rId30"/>
    </p:embeddedFont>
    <p:embeddedFont>
      <p:font typeface="Arial Unicode MS" panose="020B0604020202020204" pitchFamily="34" charset="-12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1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26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24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38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30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40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42.png"/><Relationship Id="rId3" Type="http://schemas.openxmlformats.org/officeDocument/2006/relationships/image" Target="../media/image2.svg"/><Relationship Id="rId21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32.svg"/><Relationship Id="rId10" Type="http://schemas.openxmlformats.org/officeDocument/2006/relationships/image" Target="../media/image5.png"/><Relationship Id="rId19" Type="http://schemas.openxmlformats.org/officeDocument/2006/relationships/image" Target="../media/image2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21" Type="http://schemas.openxmlformats.org/officeDocument/2006/relationships/image" Target="../media/image3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0.sv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22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34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7763" y="427241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31686" y="-278232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73865" y="2393582"/>
            <a:ext cx="5486086" cy="5264518"/>
          </a:xfrm>
          <a:custGeom>
            <a:avLst/>
            <a:gdLst/>
            <a:ahLst/>
            <a:cxnLst/>
            <a:rect l="l" t="t" r="r" b="b"/>
            <a:pathLst>
              <a:path w="5486086" h="549983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34400" y="1979966"/>
            <a:ext cx="639039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 spc="237" dirty="0">
                <a:solidFill>
                  <a:srgbClr val="000000"/>
                </a:solidFill>
                <a:latin typeface="Rosario Bold"/>
              </a:rPr>
              <a:t>Delicious Pizza for Everyone!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82200" y="3044587"/>
            <a:ext cx="4697788" cy="442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IN" sz="9600" dirty="0" smtClean="0">
                <a:solidFill>
                  <a:schemeClr val="accent6">
                    <a:lumMod val="75000"/>
                  </a:schemeClr>
                </a:solidFill>
              </a:rPr>
              <a:t>Pizza</a:t>
            </a:r>
            <a:r>
              <a:rPr lang="en-IN" sz="9600" dirty="0" smtClean="0"/>
              <a:t> </a:t>
            </a:r>
            <a:r>
              <a:rPr lang="en-IN" sz="9600" dirty="0" smtClean="0">
                <a:solidFill>
                  <a:schemeClr val="bg1"/>
                </a:solidFill>
              </a:rPr>
              <a:t>Sales</a:t>
            </a:r>
            <a:r>
              <a:rPr lang="en-IN" sz="9600" dirty="0" smtClean="0"/>
              <a:t> </a:t>
            </a:r>
            <a:r>
              <a:rPr lang="en-IN" sz="9600" dirty="0" smtClean="0">
                <a:solidFill>
                  <a:schemeClr val="accent3"/>
                </a:solidFill>
              </a:rPr>
              <a:t>Analysis </a:t>
            </a:r>
            <a:endParaRPr lang="en-US" sz="12516" dirty="0">
              <a:solidFill>
                <a:schemeClr val="accent3"/>
              </a:solidFill>
              <a:latin typeface="Peace Sans Italics"/>
            </a:endParaRPr>
          </a:p>
        </p:txBody>
      </p:sp>
      <p:sp>
        <p:nvSpPr>
          <p:cNvPr id="14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7864134" y="342901"/>
            <a:ext cx="195266" cy="84342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21200" y="-505591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05000" y="114301"/>
            <a:ext cx="14382763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6)Join </a:t>
            </a:r>
            <a:r>
              <a:rPr lang="en-US" sz="3200" b="1" i="1" dirty="0">
                <a:latin typeface="Bahnschrift" panose="020B0502040204020203" pitchFamily="34" charset="0"/>
              </a:rPr>
              <a:t>the necessary tables to find the total quantity of </a:t>
            </a:r>
            <a:r>
              <a:rPr lang="en-US" sz="3200" b="1" i="1" dirty="0" smtClean="0">
                <a:latin typeface="Bahnschrift" panose="020B0502040204020203" pitchFamily="34" charset="0"/>
              </a:rPr>
              <a:t>each category ordered</a:t>
            </a:r>
            <a:r>
              <a:rPr lang="en-US" sz="3200" b="1" i="1" dirty="0">
                <a:latin typeface="Bahnschrift" panose="020B0502040204020203" pitchFamily="34" charset="0"/>
              </a:rPr>
              <a:t>.</a:t>
            </a:r>
          </a:p>
          <a:p>
            <a:pPr algn="ctr">
              <a:lnSpc>
                <a:spcPts val="7349"/>
              </a:lnSpc>
            </a:pPr>
            <a:endParaRPr lang="en-US" sz="7988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63826"/>
            <a:ext cx="8077201" cy="3679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1" y="5562600"/>
            <a:ext cx="6948746" cy="2667000"/>
          </a:xfrm>
          <a:prstGeom prst="rect">
            <a:avLst/>
          </a:prstGeom>
        </p:spPr>
      </p:pic>
      <p:sp>
        <p:nvSpPr>
          <p:cNvPr id="12" name="Freeform 9"/>
          <p:cNvSpPr/>
          <p:nvPr/>
        </p:nvSpPr>
        <p:spPr>
          <a:xfrm>
            <a:off x="2877719" y="6074308"/>
            <a:ext cx="3981288" cy="3466579"/>
          </a:xfrm>
          <a:custGeom>
            <a:avLst/>
            <a:gdLst/>
            <a:ahLst/>
            <a:cxnLst/>
            <a:rect l="l" t="t" r="r" b="b"/>
            <a:pathLst>
              <a:path w="5486086" h="549983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2881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11600" y="86487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152400" y="-114299"/>
            <a:ext cx="15042067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7) Determine </a:t>
            </a:r>
            <a:r>
              <a:rPr lang="en-US" sz="3200" b="1" i="1" dirty="0">
                <a:latin typeface="Bahnschrift" panose="020B0502040204020203" pitchFamily="34" charset="0"/>
              </a:rPr>
              <a:t>the distribution of orders by hour of the day.</a:t>
            </a:r>
          </a:p>
          <a:p>
            <a:pPr algn="ctr">
              <a:lnSpc>
                <a:spcPts val="7349"/>
              </a:lnSpc>
            </a:pPr>
            <a:endParaRPr lang="en-US" sz="7988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203604"/>
            <a:ext cx="10591800" cy="33521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5448301"/>
            <a:ext cx="6610742" cy="32004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3740666" y="5143500"/>
            <a:ext cx="4653272" cy="3971113"/>
          </a:xfrm>
          <a:custGeom>
            <a:avLst/>
            <a:gdLst/>
            <a:ahLst/>
            <a:cxnLst/>
            <a:rect l="l" t="t" r="r" b="b"/>
            <a:pathLst>
              <a:path w="3760573" h="3685362">
                <a:moveTo>
                  <a:pt x="0" y="0"/>
                </a:moveTo>
                <a:lnTo>
                  <a:pt x="3760573" y="0"/>
                </a:lnTo>
                <a:lnTo>
                  <a:pt x="3760573" y="3685361"/>
                </a:lnTo>
                <a:lnTo>
                  <a:pt x="0" y="36853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0473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8493" y="0"/>
            <a:ext cx="13884642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8)Join </a:t>
            </a:r>
            <a:r>
              <a:rPr lang="en-US" sz="3200" b="1" i="1" dirty="0">
                <a:latin typeface="Bahnschrift" panose="020B0502040204020203" pitchFamily="34" charset="0"/>
              </a:rPr>
              <a:t>relevant tables to find the category-wise distribution of pizzas.</a:t>
            </a:r>
          </a:p>
          <a:p>
            <a:pPr algn="ctr">
              <a:lnSpc>
                <a:spcPts val="7349"/>
              </a:lnSpc>
            </a:pPr>
            <a:endParaRPr lang="en-US" sz="3200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94" y="1579083"/>
            <a:ext cx="7134014" cy="29548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111" y="4988334"/>
            <a:ext cx="5058024" cy="3171949"/>
          </a:xfrm>
          <a:prstGeom prst="rect">
            <a:avLst/>
          </a:prstGeom>
        </p:spPr>
      </p:pic>
      <p:sp>
        <p:nvSpPr>
          <p:cNvPr id="12" name="Freeform 9"/>
          <p:cNvSpPr/>
          <p:nvPr/>
        </p:nvSpPr>
        <p:spPr>
          <a:xfrm>
            <a:off x="3422081" y="5093764"/>
            <a:ext cx="3671541" cy="3685362"/>
          </a:xfrm>
          <a:custGeom>
            <a:avLst/>
            <a:gdLst/>
            <a:ahLst/>
            <a:cxnLst/>
            <a:rect l="l" t="t" r="r" b="b"/>
            <a:pathLst>
              <a:path w="3671541" h="3685362">
                <a:moveTo>
                  <a:pt x="0" y="0"/>
                </a:moveTo>
                <a:lnTo>
                  <a:pt x="3671541" y="0"/>
                </a:lnTo>
                <a:lnTo>
                  <a:pt x="3671541" y="3685361"/>
                </a:lnTo>
                <a:lnTo>
                  <a:pt x="0" y="36853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5096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4780" y="-339604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35400" y="-621029"/>
            <a:ext cx="1931185" cy="2115577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457200" y="0"/>
            <a:ext cx="19126200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2800" b="1" i="1" dirty="0" smtClean="0">
                <a:latin typeface="Bahnschrift" panose="020B0502040204020203" pitchFamily="34" charset="0"/>
              </a:rPr>
              <a:t>9)Group </a:t>
            </a:r>
            <a:r>
              <a:rPr lang="en-US" sz="2800" b="1" i="1" dirty="0">
                <a:latin typeface="Bahnschrift" panose="020B0502040204020203" pitchFamily="34" charset="0"/>
              </a:rPr>
              <a:t>the orders by date and calculate the average number of pizzas ordered </a:t>
            </a:r>
            <a:r>
              <a:rPr lang="en-US" sz="2800" b="1" i="1" dirty="0" smtClean="0">
                <a:latin typeface="Bahnschrift" panose="020B0502040204020203" pitchFamily="34" charset="0"/>
              </a:rPr>
              <a:t>per </a:t>
            </a:r>
            <a:r>
              <a:rPr lang="en-US" sz="2800" b="1" i="1" dirty="0">
                <a:latin typeface="Bahnschrift" panose="020B0502040204020203" pitchFamily="34" charset="0"/>
              </a:rPr>
              <a:t>day.</a:t>
            </a:r>
          </a:p>
          <a:p>
            <a:pPr algn="ctr">
              <a:lnSpc>
                <a:spcPts val="7349"/>
              </a:lnSpc>
            </a:pPr>
            <a:endParaRPr lang="en-US" sz="2800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65" y="1512365"/>
            <a:ext cx="7251135" cy="3021535"/>
          </a:xfrm>
          <a:prstGeom prst="rect">
            <a:avLst/>
          </a:prstGeom>
        </p:spPr>
      </p:pic>
      <p:sp>
        <p:nvSpPr>
          <p:cNvPr id="11" name="Freeform 9"/>
          <p:cNvSpPr/>
          <p:nvPr/>
        </p:nvSpPr>
        <p:spPr>
          <a:xfrm>
            <a:off x="1643266" y="4729595"/>
            <a:ext cx="7462634" cy="4732756"/>
          </a:xfrm>
          <a:custGeom>
            <a:avLst/>
            <a:gdLst/>
            <a:ahLst/>
            <a:cxnLst/>
            <a:rect l="l" t="t" r="r" b="b"/>
            <a:pathLst>
              <a:path w="7462634" h="6930921">
                <a:moveTo>
                  <a:pt x="0" y="0"/>
                </a:moveTo>
                <a:lnTo>
                  <a:pt x="7462634" y="0"/>
                </a:lnTo>
                <a:lnTo>
                  <a:pt x="7462634" y="6930921"/>
                </a:lnTo>
                <a:lnTo>
                  <a:pt x="0" y="69309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680141"/>
            <a:ext cx="669851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9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4447" y="-93420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65397" y="-93419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73865" y="190501"/>
            <a:ext cx="1261580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i="1" dirty="0" smtClean="0">
                <a:latin typeface="Bahnschrift" panose="020B0502040204020203" pitchFamily="34" charset="0"/>
              </a:rPr>
              <a:t>10) Determine </a:t>
            </a:r>
            <a:r>
              <a:rPr lang="en-US" sz="3200" b="1" i="1" dirty="0">
                <a:latin typeface="Bahnschrift" panose="020B0502040204020203" pitchFamily="34" charset="0"/>
              </a:rPr>
              <a:t>the top 3 most ordered pizza types based on revenue.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32" y="1265874"/>
            <a:ext cx="8823168" cy="3531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74918"/>
            <a:ext cx="6629400" cy="2154681"/>
          </a:xfrm>
          <a:prstGeom prst="rect">
            <a:avLst/>
          </a:prstGeom>
        </p:spPr>
      </p:pic>
      <p:sp>
        <p:nvSpPr>
          <p:cNvPr id="12" name="Freeform 10"/>
          <p:cNvSpPr/>
          <p:nvPr/>
        </p:nvSpPr>
        <p:spPr>
          <a:xfrm>
            <a:off x="11353800" y="5372100"/>
            <a:ext cx="3930715" cy="3154399"/>
          </a:xfrm>
          <a:custGeom>
            <a:avLst/>
            <a:gdLst/>
            <a:ahLst/>
            <a:cxnLst/>
            <a:rect l="l" t="t" r="r" b="b"/>
            <a:pathLst>
              <a:path w="3930715" h="3154399">
                <a:moveTo>
                  <a:pt x="0" y="0"/>
                </a:moveTo>
                <a:lnTo>
                  <a:pt x="3930715" y="0"/>
                </a:lnTo>
                <a:lnTo>
                  <a:pt x="3930715" y="3154399"/>
                </a:lnTo>
                <a:lnTo>
                  <a:pt x="0" y="31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5274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99748" y="19050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37848" y="-102899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53044" y="85725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8493" y="427243"/>
            <a:ext cx="1255117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i="1" dirty="0" smtClean="0">
                <a:latin typeface="Bahnschrift" panose="020B0502040204020203" pitchFamily="34" charset="0"/>
              </a:rPr>
              <a:t>11)Analyze </a:t>
            </a:r>
            <a:r>
              <a:rPr lang="en-US" sz="3200" b="1" i="1" dirty="0">
                <a:latin typeface="Bahnschrift" panose="020B0502040204020203" pitchFamily="34" charset="0"/>
              </a:rPr>
              <a:t>the cumulative revenue generated over time.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22" y="1571775"/>
            <a:ext cx="10483486" cy="3067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44" y="4699720"/>
            <a:ext cx="3759603" cy="4391372"/>
          </a:xfrm>
          <a:prstGeom prst="rect">
            <a:avLst/>
          </a:prstGeom>
        </p:spPr>
      </p:pic>
      <p:sp>
        <p:nvSpPr>
          <p:cNvPr id="12" name="Freeform 9"/>
          <p:cNvSpPr/>
          <p:nvPr/>
        </p:nvSpPr>
        <p:spPr>
          <a:xfrm>
            <a:off x="2695946" y="516831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0"/>
                </a:moveTo>
                <a:lnTo>
                  <a:pt x="7315200" y="0"/>
                </a:lnTo>
                <a:lnTo>
                  <a:pt x="7315200" y="3922776"/>
                </a:lnTo>
                <a:lnTo>
                  <a:pt x="0" y="39227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1456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435353" y="-549096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1022" y="1"/>
            <a:ext cx="14202378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   12) Determine </a:t>
            </a:r>
            <a:r>
              <a:rPr lang="en-US" sz="3200" b="1" i="1" dirty="0">
                <a:latin typeface="Bahnschrift" panose="020B0502040204020203" pitchFamily="34" charset="0"/>
              </a:rPr>
              <a:t>the top 3 most ordered pizza types based on revenue for each pizza category.</a:t>
            </a:r>
            <a:endParaRPr lang="en-US" sz="3200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85" y="1979967"/>
            <a:ext cx="8696645" cy="4113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36" y="5604634"/>
            <a:ext cx="5124612" cy="3729866"/>
          </a:xfrm>
          <a:prstGeom prst="rect">
            <a:avLst/>
          </a:prstGeom>
        </p:spPr>
      </p:pic>
      <p:sp>
        <p:nvSpPr>
          <p:cNvPr id="12" name="Freeform 9"/>
          <p:cNvSpPr/>
          <p:nvPr/>
        </p:nvSpPr>
        <p:spPr>
          <a:xfrm>
            <a:off x="10439400" y="2421405"/>
            <a:ext cx="2919777" cy="2620999"/>
          </a:xfrm>
          <a:custGeom>
            <a:avLst/>
            <a:gdLst/>
            <a:ahLst/>
            <a:cxnLst/>
            <a:rect l="l" t="t" r="r" b="b"/>
            <a:pathLst>
              <a:path w="3888319" h="3154399">
                <a:moveTo>
                  <a:pt x="0" y="0"/>
                </a:moveTo>
                <a:lnTo>
                  <a:pt x="3888319" y="0"/>
                </a:lnTo>
                <a:lnTo>
                  <a:pt x="3888319" y="3154399"/>
                </a:lnTo>
                <a:lnTo>
                  <a:pt x="0" y="31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0"/>
          <p:cNvSpPr/>
          <p:nvPr/>
        </p:nvSpPr>
        <p:spPr>
          <a:xfrm>
            <a:off x="2098808" y="6652400"/>
            <a:ext cx="3930715" cy="3154399"/>
          </a:xfrm>
          <a:custGeom>
            <a:avLst/>
            <a:gdLst/>
            <a:ahLst/>
            <a:cxnLst/>
            <a:rect l="l" t="t" r="r" b="b"/>
            <a:pathLst>
              <a:path w="3930715" h="3154399">
                <a:moveTo>
                  <a:pt x="0" y="0"/>
                </a:moveTo>
                <a:lnTo>
                  <a:pt x="3930715" y="0"/>
                </a:lnTo>
                <a:lnTo>
                  <a:pt x="3930715" y="3154399"/>
                </a:lnTo>
                <a:lnTo>
                  <a:pt x="0" y="31543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1"/>
          <p:cNvSpPr/>
          <p:nvPr/>
        </p:nvSpPr>
        <p:spPr>
          <a:xfrm>
            <a:off x="5940303" y="6457376"/>
            <a:ext cx="3930715" cy="3154399"/>
          </a:xfrm>
          <a:custGeom>
            <a:avLst/>
            <a:gdLst/>
            <a:ahLst/>
            <a:cxnLst/>
            <a:rect l="l" t="t" r="r" b="b"/>
            <a:pathLst>
              <a:path w="3930715" h="3154399">
                <a:moveTo>
                  <a:pt x="0" y="0"/>
                </a:moveTo>
                <a:lnTo>
                  <a:pt x="3930715" y="0"/>
                </a:lnTo>
                <a:lnTo>
                  <a:pt x="3930715" y="3154399"/>
                </a:lnTo>
                <a:lnTo>
                  <a:pt x="0" y="31543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03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8333" y="1772179"/>
            <a:ext cx="1149133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endParaRPr lang="en-US" sz="7988" dirty="0">
              <a:solidFill>
                <a:srgbClr val="2E4F2C"/>
              </a:solidFill>
              <a:latin typeface="Peace Sans Itali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43600" y="114300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It’s our EER Diagram</a:t>
            </a:r>
            <a:endParaRPr lang="en-IN" sz="4800" b="1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57500"/>
            <a:ext cx="6634461" cy="5068196"/>
          </a:xfrm>
          <a:prstGeom prst="rect">
            <a:avLst/>
          </a:prstGeom>
        </p:spPr>
      </p:pic>
      <p:sp>
        <p:nvSpPr>
          <p:cNvPr id="13" name="Freeform 11"/>
          <p:cNvSpPr/>
          <p:nvPr/>
        </p:nvSpPr>
        <p:spPr>
          <a:xfrm>
            <a:off x="919988" y="5734250"/>
            <a:ext cx="3930715" cy="3154399"/>
          </a:xfrm>
          <a:custGeom>
            <a:avLst/>
            <a:gdLst/>
            <a:ahLst/>
            <a:cxnLst/>
            <a:rect l="l" t="t" r="r" b="b"/>
            <a:pathLst>
              <a:path w="3930715" h="3154399">
                <a:moveTo>
                  <a:pt x="0" y="0"/>
                </a:moveTo>
                <a:lnTo>
                  <a:pt x="3930715" y="0"/>
                </a:lnTo>
                <a:lnTo>
                  <a:pt x="3930715" y="3154399"/>
                </a:lnTo>
                <a:lnTo>
                  <a:pt x="0" y="31543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3921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835518" y="-40004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37047" y="4762500"/>
            <a:ext cx="3301431" cy="3614762"/>
          </a:xfrm>
          <a:custGeom>
            <a:avLst/>
            <a:gdLst/>
            <a:ahLst/>
            <a:cxnLst/>
            <a:rect l="l" t="t" r="r" b="b"/>
            <a:pathLst>
              <a:path w="7462634" h="6930921">
                <a:moveTo>
                  <a:pt x="0" y="0"/>
                </a:moveTo>
                <a:lnTo>
                  <a:pt x="7462634" y="0"/>
                </a:lnTo>
                <a:lnTo>
                  <a:pt x="7462634" y="6930921"/>
                </a:lnTo>
                <a:lnTo>
                  <a:pt x="0" y="69309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73865" y="266701"/>
            <a:ext cx="1144213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/>
              <a:t>This SQL </a:t>
            </a:r>
            <a:r>
              <a:rPr lang="en-US" sz="3200" b="1" i="1" dirty="0"/>
              <a:t>Pizza Sales </a:t>
            </a:r>
            <a:r>
              <a:rPr lang="en-US" sz="3200" b="1" i="1" dirty="0" smtClean="0"/>
              <a:t>analysis </a:t>
            </a:r>
            <a:r>
              <a:rPr lang="en-US" sz="3200" b="1" i="1" dirty="0"/>
              <a:t>can be a powerful tool in several ways:</a:t>
            </a:r>
            <a:endParaRPr lang="en-US" sz="3200" b="1" i="1" dirty="0">
              <a:solidFill>
                <a:srgbClr val="2E4F2C"/>
              </a:solidFill>
              <a:latin typeface="Peace San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73865" y="5753100"/>
            <a:ext cx="1228033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endParaRPr lang="en-US" sz="3600" dirty="0" smtClean="0"/>
          </a:p>
          <a:p>
            <a:pPr>
              <a:lnSpc>
                <a:spcPts val="4799"/>
              </a:lnSpc>
            </a:pPr>
            <a:r>
              <a:rPr lang="en-US" sz="3600" dirty="0" smtClean="0"/>
              <a:t>(</a:t>
            </a:r>
            <a:r>
              <a:rPr lang="en-US" sz="3600" b="1" i="1" dirty="0" smtClean="0"/>
              <a:t>Overall</a:t>
            </a:r>
            <a:r>
              <a:rPr lang="en-US" sz="3600" b="1" i="1" dirty="0"/>
              <a:t>, your SQL Pizza Sales project can be a valuable tool for any business owner or entrepreneur looking to gain insights into their pizza sales, optimize operations, and make data-driven decisions to achieve sustainable growth</a:t>
            </a:r>
            <a:r>
              <a:rPr lang="en-US" sz="3600" dirty="0" smtClean="0"/>
              <a:t>.)</a:t>
            </a:r>
            <a:endParaRPr lang="en-IN" sz="3600" dirty="0"/>
          </a:p>
          <a:p>
            <a:pPr>
              <a:lnSpc>
                <a:spcPts val="4799"/>
              </a:lnSpc>
            </a:pPr>
            <a:endParaRPr lang="en-US" sz="3428" dirty="0">
              <a:solidFill>
                <a:srgbClr val="402D07"/>
              </a:solidFill>
              <a:latin typeface="Rosario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38600" y="1979967"/>
            <a:ext cx="1112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799"/>
              </a:lnSpc>
            </a:pPr>
            <a:r>
              <a:rPr lang="en-IN" sz="3600" b="1" i="1" dirty="0" smtClean="0">
                <a:latin typeface="Arial Black" panose="020B0A04020102020204" pitchFamily="34" charset="0"/>
              </a:rPr>
              <a:t>1)Improved </a:t>
            </a:r>
            <a:r>
              <a:rPr lang="en-IN" sz="3600" b="1" i="1" dirty="0">
                <a:latin typeface="Arial Black" panose="020B0A04020102020204" pitchFamily="34" charset="0"/>
              </a:rPr>
              <a:t>Decision Making</a:t>
            </a:r>
          </a:p>
          <a:p>
            <a:pPr>
              <a:lnSpc>
                <a:spcPts val="4799"/>
              </a:lnSpc>
            </a:pPr>
            <a:r>
              <a:rPr lang="en-US" sz="3600" b="1" i="1" dirty="0" smtClean="0">
                <a:solidFill>
                  <a:srgbClr val="402D07"/>
                </a:solidFill>
                <a:latin typeface="Arial Black" panose="020B0A04020102020204" pitchFamily="34" charset="0"/>
              </a:rPr>
              <a:t>2) </a:t>
            </a:r>
            <a:r>
              <a:rPr lang="en-IN" sz="3600" b="1" i="1" dirty="0">
                <a:latin typeface="Arial Black" panose="020B0A04020102020204" pitchFamily="34" charset="0"/>
              </a:rPr>
              <a:t>Cost Optimization</a:t>
            </a:r>
          </a:p>
          <a:p>
            <a:pPr>
              <a:lnSpc>
                <a:spcPts val="4799"/>
              </a:lnSpc>
            </a:pPr>
            <a:r>
              <a:rPr lang="en-IN" sz="3600" b="1" i="1" dirty="0">
                <a:latin typeface="Arial Black" panose="020B0A04020102020204" pitchFamily="34" charset="0"/>
              </a:rPr>
              <a:t>3)Understanding Customer </a:t>
            </a:r>
            <a:r>
              <a:rPr lang="en-IN" sz="3600" b="1" i="1" dirty="0" err="1">
                <a:latin typeface="Arial Black" panose="020B0A04020102020204" pitchFamily="34" charset="0"/>
              </a:rPr>
              <a:t>Behavior</a:t>
            </a:r>
            <a:endParaRPr lang="en-IN" sz="3600" b="1" i="1" dirty="0">
              <a:latin typeface="Arial Black" panose="020B0A04020102020204" pitchFamily="34" charset="0"/>
            </a:endParaRPr>
          </a:p>
          <a:p>
            <a:pPr>
              <a:lnSpc>
                <a:spcPts val="4799"/>
              </a:lnSpc>
            </a:pPr>
            <a:r>
              <a:rPr lang="en-US" sz="3600" b="1" i="1" dirty="0">
                <a:latin typeface="Arial Black" panose="020B0A04020102020204" pitchFamily="34" charset="0"/>
              </a:rPr>
              <a:t>4)</a:t>
            </a:r>
            <a:r>
              <a:rPr lang="en-IN" sz="3600" b="1" i="1" dirty="0">
                <a:latin typeface="Arial Black" panose="020B0A04020102020204" pitchFamily="34" charset="0"/>
              </a:rPr>
              <a:t> Predictive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59323" y="2729764"/>
            <a:ext cx="5486086" cy="5499836"/>
          </a:xfrm>
          <a:custGeom>
            <a:avLst/>
            <a:gdLst/>
            <a:ahLst/>
            <a:cxnLst/>
            <a:rect l="l" t="t" r="r" b="b"/>
            <a:pathLst>
              <a:path w="5486086" h="549983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22669" y="4089787"/>
            <a:ext cx="6732400" cy="15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2E4F2C"/>
                </a:solidFill>
                <a:latin typeface="Peace Sans Italics"/>
              </a:rPr>
              <a:t>THANK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2669" y="5633904"/>
            <a:ext cx="6442476" cy="156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15"/>
              </a:lnSpc>
            </a:pPr>
            <a:r>
              <a:rPr lang="en-US" sz="12516">
                <a:solidFill>
                  <a:srgbClr val="402D07"/>
                </a:solidFill>
                <a:latin typeface="Peace Sans Italics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19825" y="960501"/>
            <a:ext cx="2648348" cy="1972031"/>
          </a:xfrm>
          <a:custGeom>
            <a:avLst/>
            <a:gdLst/>
            <a:ahLst/>
            <a:cxnLst/>
            <a:rect l="l" t="t" r="r" b="b"/>
            <a:pathLst>
              <a:path w="2705896" h="1953165">
                <a:moveTo>
                  <a:pt x="0" y="0"/>
                </a:moveTo>
                <a:lnTo>
                  <a:pt x="2705896" y="0"/>
                </a:lnTo>
                <a:lnTo>
                  <a:pt x="2705896" y="1953165"/>
                </a:lnTo>
                <a:lnTo>
                  <a:pt x="0" y="19531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57348" y="3053926"/>
            <a:ext cx="3212709" cy="2787025"/>
          </a:xfrm>
          <a:custGeom>
            <a:avLst/>
            <a:gdLst/>
            <a:ahLst/>
            <a:cxnLst/>
            <a:rect l="l" t="t" r="r" b="b"/>
            <a:pathLst>
              <a:path w="3212709" h="2787025">
                <a:moveTo>
                  <a:pt x="0" y="0"/>
                </a:moveTo>
                <a:lnTo>
                  <a:pt x="3212708" y="0"/>
                </a:lnTo>
                <a:lnTo>
                  <a:pt x="3212708" y="2787025"/>
                </a:lnTo>
                <a:lnTo>
                  <a:pt x="0" y="27870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817944" y="3053926"/>
            <a:ext cx="3212709" cy="2787025"/>
          </a:xfrm>
          <a:custGeom>
            <a:avLst/>
            <a:gdLst/>
            <a:ahLst/>
            <a:cxnLst/>
            <a:rect l="l" t="t" r="r" b="b"/>
            <a:pathLst>
              <a:path w="3212709" h="2787025">
                <a:moveTo>
                  <a:pt x="3212708" y="0"/>
                </a:moveTo>
                <a:lnTo>
                  <a:pt x="0" y="0"/>
                </a:lnTo>
                <a:lnTo>
                  <a:pt x="0" y="2787025"/>
                </a:lnTo>
                <a:lnTo>
                  <a:pt x="3212708" y="2787025"/>
                </a:lnTo>
                <a:lnTo>
                  <a:pt x="3212708" y="0"/>
                </a:lnTo>
                <a:close/>
              </a:path>
            </a:pathLst>
          </a:custGeom>
          <a:blipFill>
            <a:blip r:embed="rId16">
              <a:alphaModFix amt="9999"/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67200" y="3771900"/>
            <a:ext cx="9809292" cy="1628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02"/>
              </a:lnSpc>
            </a:pPr>
            <a:r>
              <a:rPr lang="en-US" sz="13806" dirty="0">
                <a:solidFill>
                  <a:srgbClr val="2E4F2C"/>
                </a:solidFill>
                <a:latin typeface="Peace Sans Italics"/>
              </a:rPr>
              <a:t>Hello!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29000" y="6239920"/>
            <a:ext cx="11445305" cy="271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780" dirty="0" smtClean="0">
                <a:solidFill>
                  <a:schemeClr val="accent6">
                    <a:lumMod val="50000"/>
                  </a:schemeClr>
                </a:solidFill>
                <a:latin typeface="Rosario Bold"/>
              </a:rPr>
              <a:t>My name is Harsh </a:t>
            </a:r>
            <a:r>
              <a:rPr lang="en-US" sz="3780" dirty="0" err="1" smtClean="0">
                <a:solidFill>
                  <a:schemeClr val="accent6">
                    <a:lumMod val="50000"/>
                  </a:schemeClr>
                </a:solidFill>
                <a:latin typeface="Rosario Bold"/>
              </a:rPr>
              <a:t>Tripathi</a:t>
            </a:r>
            <a:r>
              <a:rPr lang="en-US" sz="3780" dirty="0">
                <a:solidFill>
                  <a:schemeClr val="accent6">
                    <a:lumMod val="50000"/>
                  </a:schemeClr>
                </a:solidFill>
                <a:latin typeface="Rosario Bold"/>
              </a:rPr>
              <a:t> </a:t>
            </a:r>
            <a:r>
              <a:rPr lang="en-US" sz="3780" dirty="0" smtClean="0">
                <a:solidFill>
                  <a:schemeClr val="accent6">
                    <a:lumMod val="50000"/>
                  </a:schemeClr>
                </a:solidFill>
                <a:latin typeface="Rosario Bold"/>
              </a:rPr>
              <a:t>…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This project explores the world of pizza sales through the power of SQL. By analyzing sales data, I aim to identify key trends, customer preferences, and 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</a:rPr>
              <a:t>growth opportunities.</a:t>
            </a:r>
            <a:r>
              <a:rPr lang="en-US" sz="3780" dirty="0" smtClean="0">
                <a:solidFill>
                  <a:schemeClr val="accent6">
                    <a:lumMod val="50000"/>
                  </a:schemeClr>
                </a:solidFill>
                <a:latin typeface="Rosario Bold"/>
              </a:rPr>
              <a:t> </a:t>
            </a:r>
            <a:endParaRPr lang="en-US" sz="3780" dirty="0">
              <a:solidFill>
                <a:schemeClr val="accent6">
                  <a:lumMod val="50000"/>
                </a:schemeClr>
              </a:solidFill>
              <a:latin typeface="Rosari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43544" y="84201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0" y="1991720"/>
            <a:ext cx="4475657" cy="8295277"/>
          </a:xfrm>
          <a:custGeom>
            <a:avLst/>
            <a:gdLst/>
            <a:ahLst/>
            <a:cxnLst/>
            <a:rect l="l" t="t" r="r" b="b"/>
            <a:pathLst>
              <a:path w="5919740" h="9604298">
                <a:moveTo>
                  <a:pt x="0" y="9604298"/>
                </a:moveTo>
                <a:lnTo>
                  <a:pt x="5919739" y="9604298"/>
                </a:lnTo>
                <a:lnTo>
                  <a:pt x="5919739" y="0"/>
                </a:lnTo>
                <a:lnTo>
                  <a:pt x="0" y="0"/>
                </a:lnTo>
                <a:lnTo>
                  <a:pt x="0" y="9604298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04816" y="1534514"/>
            <a:ext cx="3329061" cy="8204026"/>
          </a:xfrm>
          <a:custGeom>
            <a:avLst/>
            <a:gdLst/>
            <a:ahLst/>
            <a:cxnLst/>
            <a:rect l="l" t="t" r="r" b="b"/>
            <a:pathLst>
              <a:path w="5196459" h="10239329">
                <a:moveTo>
                  <a:pt x="0" y="0"/>
                </a:moveTo>
                <a:lnTo>
                  <a:pt x="5196459" y="0"/>
                </a:lnTo>
                <a:lnTo>
                  <a:pt x="5196459" y="10239329"/>
                </a:lnTo>
                <a:lnTo>
                  <a:pt x="0" y="1023932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Rectangle 13"/>
          <p:cNvSpPr/>
          <p:nvPr/>
        </p:nvSpPr>
        <p:spPr>
          <a:xfrm>
            <a:off x="4475657" y="2628900"/>
            <a:ext cx="1383743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IN" sz="2800" b="1" i="1" dirty="0" smtClean="0">
                <a:latin typeface="Bahnschrift" panose="020B0502040204020203" pitchFamily="34" charset="0"/>
              </a:rPr>
              <a:t> Retrieve the total number of orders placed.</a:t>
            </a:r>
            <a:endParaRPr lang="en-US" sz="2800" b="1" i="1" dirty="0" smtClean="0">
              <a:latin typeface="Bahnschrift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Calculate </a:t>
            </a:r>
            <a:r>
              <a:rPr lang="en-US" sz="2800" b="1" i="1" dirty="0">
                <a:latin typeface="Bahnschrift" panose="020B0502040204020203" pitchFamily="34" charset="0"/>
              </a:rPr>
              <a:t>the total </a:t>
            </a:r>
            <a:r>
              <a:rPr lang="en-US" sz="2800" b="1" i="1" dirty="0" smtClean="0">
                <a:latin typeface="Bahnschrift" panose="020B0502040204020203" pitchFamily="34" charset="0"/>
              </a:rPr>
              <a:t>revenue </a:t>
            </a:r>
            <a:r>
              <a:rPr lang="en-US" sz="2800" b="1" i="1" dirty="0">
                <a:latin typeface="Bahnschrift" panose="020B0502040204020203" pitchFamily="34" charset="0"/>
              </a:rPr>
              <a:t>generated from pizza </a:t>
            </a:r>
            <a:r>
              <a:rPr lang="en-US" sz="2800" b="1" i="1" dirty="0" smtClean="0">
                <a:latin typeface="Bahnschrift" panose="020B0502040204020203" pitchFamily="34" charset="0"/>
              </a:rPr>
              <a:t>sales.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Identify </a:t>
            </a:r>
            <a:r>
              <a:rPr lang="en-US" sz="2800" b="1" i="1" dirty="0">
                <a:latin typeface="Bahnschrift" panose="020B0502040204020203" pitchFamily="34" charset="0"/>
              </a:rPr>
              <a:t>the highest-priced pizza</a:t>
            </a:r>
            <a:r>
              <a:rPr lang="en-US" sz="2800" b="1" i="1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Identify </a:t>
            </a:r>
            <a:r>
              <a:rPr lang="en-US" sz="2800" b="1" i="1" dirty="0">
                <a:latin typeface="Bahnschrift" panose="020B0502040204020203" pitchFamily="34" charset="0"/>
              </a:rPr>
              <a:t>the most common pizza size ordered</a:t>
            </a:r>
            <a:r>
              <a:rPr lang="en-US" sz="2800" b="1" i="1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List </a:t>
            </a:r>
            <a:r>
              <a:rPr lang="en-US" sz="2800" b="1" i="1" dirty="0">
                <a:latin typeface="Bahnschrift" panose="020B0502040204020203" pitchFamily="34" charset="0"/>
              </a:rPr>
              <a:t>the top 5 most ordered pizza types along with their quantities</a:t>
            </a:r>
            <a:r>
              <a:rPr lang="en-US" sz="2800" b="1" i="1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Join the necessary tables to find the total quantity of each pizza category     ordered.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Determine </a:t>
            </a:r>
            <a:r>
              <a:rPr lang="en-US" sz="2800" b="1" i="1" dirty="0">
                <a:latin typeface="Bahnschrift" panose="020B0502040204020203" pitchFamily="34" charset="0"/>
              </a:rPr>
              <a:t>the distribution of orders by hour of the day</a:t>
            </a:r>
            <a:r>
              <a:rPr lang="en-US" sz="2800" b="1" i="1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Join relevant tables to find the category-wise distribution of pizzas.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Group the orders by date and calculate the average number of pizzas ordered     per day.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Determine the top 3 most ordered pizza types based on revenue.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Analyze </a:t>
            </a:r>
            <a:r>
              <a:rPr lang="en-US" sz="2800" b="1" i="1" dirty="0">
                <a:latin typeface="Bahnschrift" panose="020B0502040204020203" pitchFamily="34" charset="0"/>
              </a:rPr>
              <a:t>the cumulative revenue generated over time</a:t>
            </a:r>
            <a:r>
              <a:rPr lang="en-US" sz="2800" b="1" i="1" dirty="0" smtClean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US" sz="2800" b="1" i="1" dirty="0" smtClean="0">
                <a:latin typeface="Bahnschrift" panose="020B0502040204020203" pitchFamily="34" charset="0"/>
              </a:rPr>
              <a:t> Determine </a:t>
            </a:r>
            <a:r>
              <a:rPr lang="en-US" sz="2800" b="1" i="1" dirty="0">
                <a:latin typeface="Bahnschrift" panose="020B0502040204020203" pitchFamily="34" charset="0"/>
              </a:rPr>
              <a:t>the top 3 most ordered pizza types based on revenue for each pizza category.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IN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351523" y="609103"/>
            <a:ext cx="13927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Questions </a:t>
            </a:r>
            <a:r>
              <a:rPr lang="en-IN" sz="5400" b="1" dirty="0" smtClean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for </a:t>
            </a:r>
            <a:r>
              <a:rPr lang="en-IN" sz="5400" b="1" dirty="0">
                <a:solidFill>
                  <a:schemeClr val="accent6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this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18"/>
          <p:cNvSpPr/>
          <p:nvPr/>
        </p:nvSpPr>
        <p:spPr>
          <a:xfrm>
            <a:off x="609600" y="3619500"/>
            <a:ext cx="15468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600" b="1" dirty="0" smtClean="0">
                <a:latin typeface="Algerian" panose="04020705040A02060702" pitchFamily="82" charset="0"/>
              </a:rPr>
              <a:t>Let’s start To Solve The Questions….</a:t>
            </a:r>
            <a:endParaRPr lang="en-IN" sz="9600" b="1" dirty="0">
              <a:latin typeface="Algerian" panose="04020705040A02060702" pitchFamily="82" charset="0"/>
            </a:endParaRPr>
          </a:p>
        </p:txBody>
      </p:sp>
      <p:sp>
        <p:nvSpPr>
          <p:cNvPr id="20" name="Freeform 8"/>
          <p:cNvSpPr/>
          <p:nvPr/>
        </p:nvSpPr>
        <p:spPr>
          <a:xfrm>
            <a:off x="11125200" y="5142994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Rectangle 18"/>
          <p:cNvSpPr/>
          <p:nvPr/>
        </p:nvSpPr>
        <p:spPr>
          <a:xfrm>
            <a:off x="2338493" y="427242"/>
            <a:ext cx="9330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IN" sz="3200" b="1" i="1" dirty="0">
                <a:latin typeface="Bahnschrift" panose="020B0502040204020203" pitchFamily="34" charset="0"/>
              </a:rPr>
              <a:t> Retrieve the total number of orders placed</a:t>
            </a:r>
            <a:r>
              <a:rPr lang="en-IN" sz="3200" b="1" i="1" dirty="0" smtClean="0">
                <a:latin typeface="Bahnschrift" panose="020B0502040204020203" pitchFamily="34" charset="0"/>
              </a:rPr>
              <a:t>.     </a:t>
            </a:r>
            <a:endParaRPr lang="en-US" sz="3200" b="1" i="1" dirty="0">
              <a:latin typeface="Bahnschrif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63630"/>
            <a:ext cx="9272286" cy="2514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949192"/>
            <a:ext cx="4038600" cy="2123412"/>
          </a:xfrm>
          <a:prstGeom prst="rect">
            <a:avLst/>
          </a:prstGeom>
        </p:spPr>
      </p:pic>
      <p:sp>
        <p:nvSpPr>
          <p:cNvPr id="22" name="Freeform 10"/>
          <p:cNvSpPr/>
          <p:nvPr/>
        </p:nvSpPr>
        <p:spPr>
          <a:xfrm>
            <a:off x="11804181" y="4518247"/>
            <a:ext cx="4885683" cy="4591895"/>
          </a:xfrm>
          <a:custGeom>
            <a:avLst/>
            <a:gdLst/>
            <a:ahLst/>
            <a:cxnLst/>
            <a:rect l="l" t="t" r="r" b="b"/>
            <a:pathLst>
              <a:path w="4885683" h="4812398">
                <a:moveTo>
                  <a:pt x="0" y="0"/>
                </a:moveTo>
                <a:lnTo>
                  <a:pt x="4885683" y="0"/>
                </a:lnTo>
                <a:lnTo>
                  <a:pt x="4885683" y="4812398"/>
                </a:lnTo>
                <a:lnTo>
                  <a:pt x="0" y="48123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1022" y="266701"/>
            <a:ext cx="129069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2)Calculate </a:t>
            </a:r>
            <a:r>
              <a:rPr lang="en-US" sz="3200" b="1" i="1" dirty="0">
                <a:latin typeface="Bahnschrift" panose="020B0502040204020203" pitchFamily="34" charset="0"/>
              </a:rPr>
              <a:t>the total revenue generated from pizza sales</a:t>
            </a:r>
            <a:r>
              <a:rPr lang="en-US" sz="3200" b="1" i="1" dirty="0" smtClean="0">
                <a:latin typeface="Bahnschrift" panose="020B0502040204020203" pitchFamily="34" charset="0"/>
              </a:rPr>
              <a:t>.</a:t>
            </a:r>
            <a:endParaRPr lang="en-US" sz="3200" b="1" i="1" dirty="0">
              <a:latin typeface="Bahnschrif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64" y="1861985"/>
            <a:ext cx="10146735" cy="29005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696" y="6134100"/>
            <a:ext cx="3669680" cy="2559583"/>
          </a:xfrm>
          <a:prstGeom prst="rect">
            <a:avLst/>
          </a:prstGeom>
        </p:spPr>
      </p:pic>
      <p:sp>
        <p:nvSpPr>
          <p:cNvPr id="15" name="Freeform 9"/>
          <p:cNvSpPr/>
          <p:nvPr/>
        </p:nvSpPr>
        <p:spPr>
          <a:xfrm>
            <a:off x="3274999" y="5112886"/>
            <a:ext cx="4191000" cy="3992410"/>
          </a:xfrm>
          <a:custGeom>
            <a:avLst/>
            <a:gdLst/>
            <a:ahLst/>
            <a:cxnLst/>
            <a:rect l="l" t="t" r="r" b="b"/>
            <a:pathLst>
              <a:path w="5486086" h="5499836">
                <a:moveTo>
                  <a:pt x="0" y="0"/>
                </a:moveTo>
                <a:lnTo>
                  <a:pt x="5486086" y="0"/>
                </a:lnTo>
                <a:lnTo>
                  <a:pt x="5486086" y="5499836"/>
                </a:lnTo>
                <a:lnTo>
                  <a:pt x="0" y="54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14601" y="266701"/>
            <a:ext cx="11963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i="1" dirty="0" smtClean="0">
                <a:latin typeface="Bahnschrift" panose="020B0502040204020203" pitchFamily="34" charset="0"/>
              </a:rPr>
              <a:t>3) Identify </a:t>
            </a:r>
            <a:r>
              <a:rPr lang="en-US" sz="3200" b="1" i="1" dirty="0">
                <a:latin typeface="Bahnschrift" panose="020B0502040204020203" pitchFamily="34" charset="0"/>
              </a:rPr>
              <a:t>the highest-priced pizza.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22" y="1368740"/>
            <a:ext cx="8106378" cy="346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991100"/>
            <a:ext cx="7143762" cy="2971800"/>
          </a:xfrm>
          <a:prstGeom prst="rect">
            <a:avLst/>
          </a:prstGeom>
        </p:spPr>
      </p:pic>
      <p:sp>
        <p:nvSpPr>
          <p:cNvPr id="15" name="Freeform 8"/>
          <p:cNvSpPr/>
          <p:nvPr/>
        </p:nvSpPr>
        <p:spPr>
          <a:xfrm>
            <a:off x="3048000" y="5769509"/>
            <a:ext cx="5452474" cy="3048000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1022" y="1"/>
            <a:ext cx="11001979" cy="1872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4) Identify </a:t>
            </a:r>
            <a:r>
              <a:rPr lang="en-US" sz="3200" b="1" i="1" dirty="0">
                <a:latin typeface="Bahnschrift" panose="020B0502040204020203" pitchFamily="34" charset="0"/>
              </a:rPr>
              <a:t>the most common pizza size ordered.</a:t>
            </a:r>
          </a:p>
          <a:p>
            <a:pPr algn="ctr">
              <a:lnSpc>
                <a:spcPts val="7349"/>
              </a:lnSpc>
            </a:pPr>
            <a:endParaRPr lang="en-US" sz="7988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47" y="1220442"/>
            <a:ext cx="8357691" cy="27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72" y="5188210"/>
            <a:ext cx="5951748" cy="2291652"/>
          </a:xfrm>
          <a:prstGeom prst="rect">
            <a:avLst/>
          </a:prstGeom>
        </p:spPr>
      </p:pic>
      <p:sp>
        <p:nvSpPr>
          <p:cNvPr id="12" name="Freeform 7"/>
          <p:cNvSpPr/>
          <p:nvPr/>
        </p:nvSpPr>
        <p:spPr>
          <a:xfrm>
            <a:off x="10538045" y="45339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6528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7204" y="9091092"/>
            <a:ext cx="4396453" cy="2253182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3" y="0"/>
                </a:lnTo>
                <a:lnTo>
                  <a:pt x="4396453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4691" y="9091092"/>
            <a:ext cx="4396453" cy="2605608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87763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23135" y="427242"/>
            <a:ext cx="1576371" cy="1552725"/>
          </a:xfrm>
          <a:custGeom>
            <a:avLst/>
            <a:gdLst/>
            <a:ahLst/>
            <a:cxnLst/>
            <a:rect l="l" t="t" r="r" b="b"/>
            <a:pathLst>
              <a:path w="1576371" h="1552725">
                <a:moveTo>
                  <a:pt x="0" y="0"/>
                </a:moveTo>
                <a:lnTo>
                  <a:pt x="1576371" y="0"/>
                </a:lnTo>
                <a:lnTo>
                  <a:pt x="1576371" y="1552725"/>
                </a:lnTo>
                <a:lnTo>
                  <a:pt x="0" y="155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7995" y="8160283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87763" y="8229600"/>
            <a:ext cx="4069911" cy="4114800"/>
          </a:xfrm>
          <a:custGeom>
            <a:avLst/>
            <a:gdLst/>
            <a:ahLst/>
            <a:cxnLst/>
            <a:rect l="l" t="t" r="r" b="b"/>
            <a:pathLst>
              <a:path w="4069911" h="4114800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12830" y="-392429"/>
            <a:ext cx="3286695" cy="2372396"/>
          </a:xfrm>
          <a:custGeom>
            <a:avLst/>
            <a:gdLst/>
            <a:ahLst/>
            <a:cxnLst/>
            <a:rect l="l" t="t" r="r" b="b"/>
            <a:pathLst>
              <a:path w="3286695" h="2372396">
                <a:moveTo>
                  <a:pt x="0" y="0"/>
                </a:moveTo>
                <a:lnTo>
                  <a:pt x="3286695" y="0"/>
                </a:lnTo>
                <a:lnTo>
                  <a:pt x="3286695" y="2372396"/>
                </a:lnTo>
                <a:lnTo>
                  <a:pt x="0" y="23723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38493" y="1"/>
            <a:ext cx="12551174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3200" b="1" i="1" dirty="0" smtClean="0">
                <a:latin typeface="Bahnschrift" panose="020B0502040204020203" pitchFamily="34" charset="0"/>
              </a:rPr>
              <a:t>5) List </a:t>
            </a:r>
            <a:r>
              <a:rPr lang="en-US" sz="3200" b="1" i="1" dirty="0">
                <a:latin typeface="Bahnschrift" panose="020B0502040204020203" pitchFamily="34" charset="0"/>
              </a:rPr>
              <a:t>the top 5 most ordered pizza types along with their quantities.</a:t>
            </a:r>
          </a:p>
          <a:p>
            <a:pPr algn="ctr">
              <a:lnSpc>
                <a:spcPts val="7349"/>
              </a:lnSpc>
            </a:pPr>
            <a:endParaRPr lang="en-US" sz="7988" dirty="0">
              <a:solidFill>
                <a:srgbClr val="2E4F2C"/>
              </a:solidFill>
              <a:latin typeface="Peace Sans Itali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09700"/>
            <a:ext cx="9677400" cy="35405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134100"/>
            <a:ext cx="5788876" cy="2324100"/>
          </a:xfrm>
          <a:prstGeom prst="rect">
            <a:avLst/>
          </a:prstGeom>
        </p:spPr>
      </p:pic>
      <p:sp>
        <p:nvSpPr>
          <p:cNvPr id="12" name="Freeform 3"/>
          <p:cNvSpPr/>
          <p:nvPr/>
        </p:nvSpPr>
        <p:spPr>
          <a:xfrm>
            <a:off x="3611762" y="5861970"/>
            <a:ext cx="4396453" cy="3624930"/>
          </a:xfrm>
          <a:custGeom>
            <a:avLst/>
            <a:gdLst/>
            <a:ahLst/>
            <a:cxnLst/>
            <a:rect l="l" t="t" r="r" b="b"/>
            <a:pathLst>
              <a:path w="4396453" h="2253182">
                <a:moveTo>
                  <a:pt x="0" y="0"/>
                </a:moveTo>
                <a:lnTo>
                  <a:pt x="4396454" y="0"/>
                </a:lnTo>
                <a:lnTo>
                  <a:pt x="4396454" y="2253182"/>
                </a:lnTo>
                <a:lnTo>
                  <a:pt x="0" y="22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>
            <a:off x="8285979" y="5861970"/>
            <a:ext cx="1363027" cy="4114800"/>
          </a:xfrm>
          <a:custGeom>
            <a:avLst/>
            <a:gdLst/>
            <a:ahLst/>
            <a:cxnLst/>
            <a:rect l="l" t="t" r="r" b="b"/>
            <a:pathLst>
              <a:path w="1363027" h="4114800">
                <a:moveTo>
                  <a:pt x="0" y="0"/>
                </a:moveTo>
                <a:lnTo>
                  <a:pt x="1363028" y="0"/>
                </a:lnTo>
                <a:lnTo>
                  <a:pt x="1363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401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425</Words>
  <Application>Microsoft Office PowerPoint</Application>
  <PresentationFormat>Custom</PresentationFormat>
  <Paragraphs>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Bahnschrift SemiBold SemiConden</vt:lpstr>
      <vt:lpstr>Bahnschrift</vt:lpstr>
      <vt:lpstr>Peace Sans Italics</vt:lpstr>
      <vt:lpstr>Arial</vt:lpstr>
      <vt:lpstr>Rosario Bold</vt:lpstr>
      <vt:lpstr>Algerian</vt:lpstr>
      <vt:lpstr>Arial Black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Peach and Orange Creative Illustrated Abstract Pizza Boxcar Presentation</dc:title>
  <cp:lastModifiedBy>VAIBHAV</cp:lastModifiedBy>
  <cp:revision>15</cp:revision>
  <dcterms:created xsi:type="dcterms:W3CDTF">2006-08-16T00:00:00Z</dcterms:created>
  <dcterms:modified xsi:type="dcterms:W3CDTF">2024-05-16T19:39:27Z</dcterms:modified>
  <dc:identifier>DAGFXVRGvGc</dc:identifier>
</cp:coreProperties>
</file>